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87" r:id="rId2"/>
    <p:sldId id="328" r:id="rId3"/>
    <p:sldId id="289" r:id="rId4"/>
    <p:sldId id="331" r:id="rId5"/>
    <p:sldId id="323" r:id="rId6"/>
    <p:sldId id="294" r:id="rId7"/>
    <p:sldId id="292" r:id="rId8"/>
    <p:sldId id="293" r:id="rId9"/>
    <p:sldId id="260" r:id="rId10"/>
    <p:sldId id="321" r:id="rId11"/>
    <p:sldId id="344" r:id="rId12"/>
    <p:sldId id="345" r:id="rId13"/>
    <p:sldId id="316" r:id="rId14"/>
    <p:sldId id="329" r:id="rId15"/>
    <p:sldId id="333" r:id="rId16"/>
    <p:sldId id="334" r:id="rId17"/>
    <p:sldId id="335" r:id="rId18"/>
    <p:sldId id="337" r:id="rId19"/>
    <p:sldId id="340" r:id="rId20"/>
    <p:sldId id="338" r:id="rId21"/>
    <p:sldId id="339" r:id="rId22"/>
    <p:sldId id="314" r:id="rId23"/>
    <p:sldId id="327" r:id="rId24"/>
    <p:sldId id="325" r:id="rId25"/>
    <p:sldId id="346" r:id="rId26"/>
    <p:sldId id="343" r:id="rId27"/>
    <p:sldId id="276" r:id="rId28"/>
    <p:sldId id="310" r:id="rId29"/>
    <p:sldId id="342" r:id="rId30"/>
    <p:sldId id="32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43DB"/>
    <a:srgbClr val="800000"/>
    <a:srgbClr val="EC90C0"/>
    <a:srgbClr val="DF3F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8" autoAdjust="0"/>
    <p:restoredTop sz="94660"/>
  </p:normalViewPr>
  <p:slideViewPr>
    <p:cSldViewPr>
      <p:cViewPr varScale="1">
        <p:scale>
          <a:sx n="100" d="100"/>
          <a:sy n="100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11/8/2016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0"/>
            <a:ext cx="9205243" cy="6912300"/>
          </a:xfrm>
          <a:prstGeom prst="rect">
            <a:avLst/>
          </a:prstGeom>
        </p:spPr>
      </p:pic>
      <p:pic>
        <p:nvPicPr>
          <p:cNvPr id="4" name="Рисунок 3" descr="71783927_teat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260648"/>
            <a:ext cx="3816424" cy="617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2143117"/>
            <a:ext cx="48577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ТЕАТРАЛИЗОВАННОЙ 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В ДОУ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071935" y="142852"/>
            <a:ext cx="4865332" cy="1163660"/>
          </a:xfrm>
        </p:spPr>
        <p:txBody>
          <a:bodyPr>
            <a:noAutofit/>
          </a:bodyPr>
          <a:lstStyle/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Муниципальное  бюджетное  дошкольное образовательное  учреждение  города  Керчи Республики  Крым  «Детский  сад  комбинированного  вида  №37  «Золотая  рыбка»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4"/>
          </p:nvPr>
        </p:nvSpPr>
        <p:spPr>
          <a:xfrm>
            <a:off x="4214810" y="4143380"/>
            <a:ext cx="4786346" cy="1428760"/>
          </a:xfrm>
        </p:spPr>
        <p:txBody>
          <a:bodyPr>
            <a:normAutofit/>
          </a:bodyPr>
          <a:lstStyle/>
          <a:p>
            <a:pPr marL="180000">
              <a:buNone/>
            </a:pPr>
            <a:r>
              <a:rPr lang="ru-RU" dirty="0"/>
              <a:t>                          </a:t>
            </a:r>
            <a:r>
              <a:rPr lang="ru-RU" sz="1600" b="1" dirty="0">
                <a:solidFill>
                  <a:srgbClr val="002060"/>
                </a:solidFill>
              </a:rPr>
              <a:t>Составила:</a:t>
            </a:r>
          </a:p>
          <a:p>
            <a:pPr marL="180000">
              <a:buNone/>
            </a:pPr>
            <a:r>
              <a:rPr lang="ru-RU" sz="1600" b="1" dirty="0">
                <a:solidFill>
                  <a:srgbClr val="002060"/>
                </a:solidFill>
              </a:rPr>
              <a:t>                                       старший воспитатель</a:t>
            </a:r>
          </a:p>
          <a:p>
            <a:pPr marL="180000">
              <a:buNone/>
            </a:pPr>
            <a:r>
              <a:rPr lang="ru-RU" sz="1600" b="1" dirty="0">
                <a:solidFill>
                  <a:srgbClr val="002060"/>
                </a:solidFill>
              </a:rPr>
              <a:t>                                       первой категории </a:t>
            </a:r>
          </a:p>
          <a:p>
            <a:pPr marL="180000">
              <a:buNone/>
            </a:pPr>
            <a:r>
              <a:rPr lang="ru-RU" sz="1600" b="1" dirty="0">
                <a:solidFill>
                  <a:srgbClr val="002060"/>
                </a:solidFill>
              </a:rPr>
              <a:t>                                        </a:t>
            </a:r>
            <a:r>
              <a:rPr lang="ru-RU" sz="1600" b="1" dirty="0" err="1">
                <a:solidFill>
                  <a:srgbClr val="002060"/>
                </a:solidFill>
              </a:rPr>
              <a:t>Галак</a:t>
            </a:r>
            <a:r>
              <a:rPr lang="ru-RU" sz="1600" b="1" dirty="0">
                <a:solidFill>
                  <a:srgbClr val="002060"/>
                </a:solidFill>
              </a:rPr>
              <a:t> Н.Н.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332656"/>
            <a:ext cx="6552728" cy="792088"/>
          </a:xfrm>
          <a:prstGeom prst="roundRect">
            <a:avLst/>
          </a:prstGeom>
          <a:solidFill>
            <a:srgbClr val="EC9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работы по организации театрализованной деятельности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772816"/>
            <a:ext cx="2428892" cy="1156118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развивающая среда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3286124"/>
            <a:ext cx="1944216" cy="1080120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и реализация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4929198"/>
            <a:ext cx="2428892" cy="1198486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Театрализованные представления,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развлечения,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- драматизация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1916832"/>
            <a:ext cx="2304256" cy="936104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педагогами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1628800"/>
            <a:ext cx="2304256" cy="1008112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3429000"/>
            <a:ext cx="1800200" cy="936104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4293096"/>
            <a:ext cx="2232248" cy="936104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071802" y="1142984"/>
            <a:ext cx="0" cy="2088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55976" y="1124744"/>
            <a:ext cx="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68144" y="1124744"/>
            <a:ext cx="0" cy="2304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>
            <a:off x="7524328" y="1124744"/>
            <a:ext cx="36004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444208" y="1124744"/>
            <a:ext cx="432048" cy="31683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547664" y="1124744"/>
            <a:ext cx="576064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857488" y="4500570"/>
            <a:ext cx="642942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graphicFrame>
        <p:nvGraphicFramePr>
          <p:cNvPr id="1045" name="Diagram 21"/>
          <p:cNvGraphicFramePr>
            <a:graphicFrameLocks/>
          </p:cNvGraphicFramePr>
          <p:nvPr/>
        </p:nvGraphicFramePr>
        <p:xfrm>
          <a:off x="428596" y="285750"/>
          <a:ext cx="8215370" cy="6383338"/>
        </p:xfrm>
        <a:graphic>
          <a:graphicData uri="http://schemas.openxmlformats.org/drawingml/2006/compatibility">
            <com:legacyDrawing xmlns:com="http://schemas.openxmlformats.org/drawingml/2006/compatibility" spid="_x0000_s104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48756" cy="11525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содержание работы ВОСПИТАТЕЛЯ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входят следующие   направления: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воспитателями методических источников и педагогической периодики;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работы творческой группы педагогов по художественно – эстетическому развитию;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семинаров-практикумов, педсоветов по этой тематике;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разработке перспективного планирования, разработке и реализации образовательных проектов, вовлечению родителей в проведение совместных мероприятий;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изучение, обобщение, распространение и внедрение передового педагогического опыта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предметно – пространственной среды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827584" y="785794"/>
            <a:ext cx="7848872" cy="1857388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- основа самостоятельного творчества каждого ребенка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Times New Roman" pitchFamily="18" charset="0"/>
              </a:rPr>
              <a:t>насыщенность,  доступность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0" y="2786058"/>
            <a:ext cx="4860032" cy="1584176"/>
          </a:xfrm>
          <a:prstGeom prst="cloud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пространства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изменение предметно-пространственной среды в зависимости от образовательной ситуации, интересов детей</a:t>
            </a:r>
            <a:endParaRPr lang="ru-RU" sz="1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499992" y="2420888"/>
            <a:ext cx="4644008" cy="1872208"/>
          </a:xfrm>
          <a:prstGeom prst="cloudCallout">
            <a:avLst/>
          </a:prstGeom>
          <a:solidFill>
            <a:srgbClr val="B043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материалов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разнообразное использование различных составляющих предметной среды</a:t>
            </a:r>
            <a:r>
              <a:rPr lang="ru-RU" sz="1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0" y="4437112"/>
            <a:ext cx="4788024" cy="1546086"/>
          </a:xfrm>
          <a:prstGeom prst="cloud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 возрастным особенностям детей 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4786314" y="4143380"/>
            <a:ext cx="4104456" cy="2088232"/>
          </a:xfrm>
          <a:prstGeom prst="cloudCallout">
            <a:avLst/>
          </a:prstGeom>
          <a:solidFill>
            <a:srgbClr val="DF3F93"/>
          </a:solidFill>
          <a:ln>
            <a:solidFill>
              <a:srgbClr val="B04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Вариативность </a:t>
            </a:r>
            <a:r>
              <a:rPr lang="ru-RU" sz="2000" b="1" u="sng" dirty="0" smtClean="0">
                <a:solidFill>
                  <a:srgbClr val="002060"/>
                </a:solidFill>
              </a:rPr>
              <a:t>среды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наличие в группе различных пространств </a:t>
            </a:r>
            <a:endParaRPr lang="ru-RU" sz="1200" b="1" u="sng" dirty="0" smtClean="0">
              <a:solidFill>
                <a:srgbClr val="00206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45607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проектировании предметно-пространственной среды, обеспечивающей театрализованную деятельность детей мы учитываем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Пальчиковый    театр</a:t>
            </a:r>
            <a:b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82868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Способствует развитию речи, внимания, памяти;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Формирует пространственные представления;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Развивает ловкость, точность, выразительность, координацию движений;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Повышает работоспособность, тонус коры головного мозга, ускоряет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процесс речевого и умственного развития 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218" name="Picture 2" descr="http://shopingbasket.ru/img/2015/070513/34348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64683" cy="2714644"/>
          </a:xfrm>
          <a:prstGeom prst="rect">
            <a:avLst/>
          </a:prstGeom>
          <a:noFill/>
        </p:spPr>
      </p:pic>
      <p:pic>
        <p:nvPicPr>
          <p:cNvPr id="9220" name="Picture 4" descr="http://img2.searchmasterclass.net/uploads/posts/2013-06-05/image_21253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86190"/>
            <a:ext cx="439618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Театр НА </a:t>
            </a:r>
            <a:r>
              <a:rPr lang="ru-RU" b="1" dirty="0" err="1" smtClean="0">
                <a:solidFill>
                  <a:srgbClr val="0000CC"/>
                </a:solidFill>
                <a:latin typeface="Georgia" pitchFamily="18" charset="0"/>
              </a:rPr>
              <a:t>фланелеграфЕ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785926"/>
            <a:ext cx="86439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Развивает творческие способности;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Содействует эстетическому воспитанию;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Развивает ловкость, умение управлять своими движениями, концентрировать внимание на одном виде деятельности.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7892" name="Picture 4" descr="http://www.maam.ru/upload/blogs/4e45c4694a4488ddcaf53d42819c503d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3571900" cy="2678925"/>
          </a:xfrm>
          <a:prstGeom prst="rect">
            <a:avLst/>
          </a:prstGeom>
          <a:noFill/>
        </p:spPr>
      </p:pic>
      <p:pic>
        <p:nvPicPr>
          <p:cNvPr id="37894" name="Picture 6" descr="http://www.maam.ru/upload/blogs/detsad-100961-1410865501.jpg"/>
          <p:cNvPicPr>
            <a:picLocks noChangeAspect="1" noChangeArrowheads="1"/>
          </p:cNvPicPr>
          <p:nvPr/>
        </p:nvPicPr>
        <p:blipFill>
          <a:blip r:embed="rId4"/>
          <a:srcRect l="3704" t="4942"/>
          <a:stretch>
            <a:fillRect/>
          </a:stretch>
        </p:blipFill>
        <p:spPr bwMode="auto">
          <a:xfrm>
            <a:off x="4500562" y="3643314"/>
            <a:ext cx="3714776" cy="274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Конусный, настольный театр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83582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2" descr="D:\рабочий стол\театр\4f79c28c169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643314"/>
            <a:ext cx="2592288" cy="2922086"/>
          </a:xfrm>
          <a:prstGeom prst="rect">
            <a:avLst/>
          </a:prstGeom>
          <a:noFill/>
        </p:spPr>
      </p:pic>
      <p:pic>
        <p:nvPicPr>
          <p:cNvPr id="43010" name="Picture 2" descr="http://lt-solnyshko.narod.ru/photogallery/img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057"/>
            <a:ext cx="4572032" cy="342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1" y="214290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CC"/>
                </a:solidFill>
                <a:latin typeface="Georgia" pitchFamily="18" charset="0"/>
              </a:rPr>
              <a:t>Театр-топотушки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71546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Обучает навыкам общения, игры, счета.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://www.filipp-ok.ru/files/images/2016-otchetyi/03.2016/kolomna-03.2016/1784794-html-m195018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3539677" cy="2857520"/>
          </a:xfrm>
          <a:prstGeom prst="rect">
            <a:avLst/>
          </a:prstGeom>
          <a:noFill/>
        </p:spPr>
      </p:pic>
      <p:pic>
        <p:nvPicPr>
          <p:cNvPr id="41988" name="Picture 4" descr="http://3.bp.blogspot.com/-vsuxWWcn1tM/UH2l0mn0OoI/AAAAAAAAZCw/KAVjWuJfAd4/s1600/P83126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4000528" cy="2803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1555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00CC"/>
                </a:solidFill>
                <a:latin typeface="Georgia" pitchFamily="18" charset="0"/>
              </a:rPr>
              <a:t>Варежковый</a:t>
            </a: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 Театр и </a:t>
            </a:r>
            <a:b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театр на перчатке</a:t>
            </a:r>
            <a:endParaRPr lang="ru-RU" dirty="0"/>
          </a:p>
        </p:txBody>
      </p:sp>
      <p:pic>
        <p:nvPicPr>
          <p:cNvPr id="39940" name="Picture 4" descr="http://www.maam.ru/upload/blogs/1278db31eab72505bcc0ef43d4253067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57694"/>
            <a:ext cx="3071834" cy="2063323"/>
          </a:xfrm>
          <a:prstGeom prst="rect">
            <a:avLst/>
          </a:prstGeom>
          <a:noFill/>
        </p:spPr>
      </p:pic>
      <p:pic>
        <p:nvPicPr>
          <p:cNvPr id="39944" name="Picture 8" descr="http://rastishka.by/wp-content/uploads/2016/02/dom_teatr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00570"/>
            <a:ext cx="2500331" cy="20884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1214423"/>
            <a:ext cx="8286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Помогает справиться с переживаниями, страхами;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Объект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4000504"/>
            <a:ext cx="2500900" cy="2702585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Театр кукол </a:t>
            </a:r>
            <a:r>
              <a:rPr lang="ru-RU" b="1" dirty="0" err="1" smtClean="0">
                <a:solidFill>
                  <a:srgbClr val="0000CC"/>
                </a:solidFill>
                <a:latin typeface="Georgia" pitchFamily="18" charset="0"/>
              </a:rPr>
              <a:t>Би-ба-бо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85860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Georgia" pitchFamily="18" charset="0"/>
              </a:rPr>
              <a:t>Поэтому именно эти куклы часто используют в своей работе логопеды, психологи и педагоги!</a:t>
            </a:r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44035" name="Picture 3" descr="F:\ТЕМАТИЧЕСКИЙ КОНТРОЛЬ\театрализованная деятельность\для театрализованной деятельности контроль\ДУЗ 37 Фото - Театрализация\P1040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643314"/>
            <a:ext cx="4392121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8072494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su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86050" cy="25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Georgia" pitchFamily="18" charset="0"/>
              </a:rPr>
              <a:t>Игра-драматизация</a:t>
            </a:r>
            <a:br>
              <a:rPr lang="ru-RU" sz="48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  <a:t>Самый «разговорный»</a:t>
            </a:r>
            <a:b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Georgia" pitchFamily="18" charset="0"/>
              </a:rPr>
              <a:t>вид театрализованной деятельности</a:t>
            </a: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785926"/>
            <a:ext cx="8786874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Целос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8913" name="Picture 1" descr="F:\ТЕМАТИЧЕСКИЙ КОНТРОЛЬ\театрализованная деятельность\для театрализованной деятельности контроль\ДУЗ 37 Фото - Театрализация\DSCN2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643446"/>
            <a:ext cx="3000396" cy="2089562"/>
          </a:xfrm>
          <a:prstGeom prst="rect">
            <a:avLst/>
          </a:prstGeom>
          <a:noFill/>
        </p:spPr>
      </p:pic>
      <p:pic>
        <p:nvPicPr>
          <p:cNvPr id="38914" name="Picture 2" descr="F:\ТЕМАТИЧЕСКИЙ КОНТРОЛЬ\театрализованная деятельность\для театрализованной деятельности контроль\ДУЗ 37 Фото - Театрализация\P1030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643446"/>
            <a:ext cx="2928958" cy="2047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7" name="Picture 1" descr="F:\ТЕМАТИЧЕСКИЙ КОНТРОЛЬ\театрализованная деятельность\для театрализованной деятельности контроль\ДУЗ 37 Фото - Театрализация\Изображение 2.jpg"/>
          <p:cNvPicPr>
            <a:picLocks noChangeAspect="1" noChangeArrowheads="1"/>
          </p:cNvPicPr>
          <p:nvPr/>
        </p:nvPicPr>
        <p:blipFill>
          <a:blip r:embed="rId3"/>
          <a:srcRect t="1526" r="2614" b="2343"/>
          <a:stretch>
            <a:fillRect/>
          </a:stretch>
        </p:blipFill>
        <p:spPr bwMode="auto">
          <a:xfrm>
            <a:off x="285720" y="1500174"/>
            <a:ext cx="4357718" cy="4071966"/>
          </a:xfrm>
          <a:prstGeom prst="rect">
            <a:avLst/>
          </a:prstGeom>
          <a:noFill/>
        </p:spPr>
      </p:pic>
      <p:pic>
        <p:nvPicPr>
          <p:cNvPr id="45058" name="Picture 2" descr="F:\ТЕМАТИЧЕСКИЙ КОНТРОЛЬ\театрализованная деятельность\для театрализованной деятельности контроль\фото 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400052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91600" cy="8572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работы с детьми по театрализованной деятельности </a:t>
            </a:r>
            <a:br>
              <a:rPr lang="ru-RU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себя: </a:t>
            </a:r>
            <a:r>
              <a:rPr lang="ru-RU" sz="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112568"/>
          </a:xfrm>
        </p:spPr>
        <p:txBody>
          <a:bodyPr>
            <a:normAutofit fontScale="925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i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на улучшение дикции (артикуляционная гимнастика);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Задания для развития речевой интонационной выразительности;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Игры-превращения, образные упражнения;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 на развитие детской пластики;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Ритмические минутки;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Пальчиковый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игротренинг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 на развитие выразительной мимики, элементы пантомимы;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Театральные этюды;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Разыгрывание мини-диалогов,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потешек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песенок, стихов;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Просмотр кукольных спектаклей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2867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КЛАССИФИКАЦИЯ  ТЕАТРАЛИЗОВАННЫХ  ИГР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Лента лицом вверх 43"/>
          <p:cNvSpPr/>
          <p:nvPr/>
        </p:nvSpPr>
        <p:spPr>
          <a:xfrm>
            <a:off x="428596" y="1071546"/>
            <a:ext cx="3534410" cy="808355"/>
          </a:xfrm>
          <a:prstGeom prst="ribbon2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Режиссерские игры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Лента лицом вверх 44"/>
          <p:cNvSpPr/>
          <p:nvPr/>
        </p:nvSpPr>
        <p:spPr>
          <a:xfrm>
            <a:off x="4500562" y="1000108"/>
            <a:ext cx="3920490" cy="822712"/>
          </a:xfrm>
          <a:prstGeom prst="ribbon2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ИГРЫ-ДРАМАТИЗАЦИИ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2143108" y="1785926"/>
            <a:ext cx="161290" cy="397065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6357950" y="1714488"/>
            <a:ext cx="206434" cy="534161"/>
          </a:xfrm>
          <a:prstGeom prst="down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572132" y="2285992"/>
            <a:ext cx="1863090" cy="869950"/>
          </a:xfrm>
          <a:prstGeom prst="roundRect">
            <a:avLst>
              <a:gd name="adj" fmla="val 9003"/>
            </a:avLst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ИНСЦЕНИРОВАНИЕ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Стрелка вниз 49"/>
          <p:cNvSpPr/>
          <p:nvPr/>
        </p:nvSpPr>
        <p:spPr>
          <a:xfrm flipH="1">
            <a:off x="6429388" y="3143248"/>
            <a:ext cx="175260" cy="2663190"/>
          </a:xfrm>
          <a:prstGeom prst="down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500562" y="3429000"/>
            <a:ext cx="1546860" cy="8172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потешок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Стрелка влево 53"/>
          <p:cNvSpPr/>
          <p:nvPr/>
        </p:nvSpPr>
        <p:spPr>
          <a:xfrm>
            <a:off x="6000760" y="4857760"/>
            <a:ext cx="436365" cy="143510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Стрелка влево 54"/>
          <p:cNvSpPr/>
          <p:nvPr/>
        </p:nvSpPr>
        <p:spPr>
          <a:xfrm>
            <a:off x="6072198" y="3786190"/>
            <a:ext cx="436365" cy="143510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6572264" y="4857760"/>
            <a:ext cx="422874" cy="155572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6572264" y="3786190"/>
            <a:ext cx="422874" cy="155572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000892" y="3500438"/>
            <a:ext cx="1695762" cy="76856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сказок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786446" y="5812155"/>
            <a:ext cx="1590675" cy="83155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Творчество детей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000892" y="4572008"/>
            <a:ext cx="1854835" cy="10458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литературных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текстов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00562" y="4572008"/>
            <a:ext cx="1474152" cy="78581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песен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214554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357694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214686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Стрелка вправо 65"/>
          <p:cNvSpPr/>
          <p:nvPr/>
        </p:nvSpPr>
        <p:spPr>
          <a:xfrm>
            <a:off x="2285984" y="4357694"/>
            <a:ext cx="169545" cy="13462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2285984" y="3214686"/>
            <a:ext cx="169545" cy="13462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2285984" y="2214554"/>
            <a:ext cx="169545" cy="13462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00298" y="1928802"/>
            <a:ext cx="1816735" cy="716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Театр на    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фланелеграфе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500298" y="2928934"/>
            <a:ext cx="1822450" cy="75184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ВЕРХОВЫЕ КУКЛЫ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00298" y="4143380"/>
            <a:ext cx="1907540" cy="69913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НАСТОЛЬНЫЙ ТЕАТР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1472" y="1928802"/>
            <a:ext cx="1379855" cy="716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ТЕАТР НА РУКЕ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42910" y="2928934"/>
            <a:ext cx="1317625" cy="716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ТЕАТР МАСОК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71472" y="4071942"/>
            <a:ext cx="1413510" cy="716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ТЕАТР ЖИВОЙ КУКЛЫ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357290" y="5786454"/>
            <a:ext cx="1731645" cy="79946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СТЕНДОВЫЙ ТЕАТР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88552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педагога в организации и проведении театрализованных игр: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14282" y="1785926"/>
            <a:ext cx="8786874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B043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поставить достаточно четкие задачи;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незаметно передать инициативу детям;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организовать совместную деятельность;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не оставлять вопросы без внимания;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14818"/>
            <a:ext cx="8246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очень важно осуществить индивидуальный подход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ребенку</a:t>
            </a:r>
          </a:p>
        </p:txBody>
      </p:sp>
      <p:pic>
        <p:nvPicPr>
          <p:cNvPr id="9" name="Picture 2" descr="&amp;Zcy;&amp;acy;&amp;yacy;&amp;vcy;&amp;lcy;&amp;iecy;&amp;ncy;&amp;icy;&amp;iecy; &amp;ncy;&amp;acy; 1 &amp;kcy;&amp;acy;&amp;tcy;&amp;iecy;&amp;gcy;&amp;ocy;&amp;rcy;&amp;icy;&amp;yucy; &amp;vcy;&amp;ocy;&amp;scy;&amp;pcy;&amp;icy;&amp;tcy;&amp;acy;&amp;tcy;&amp;iecy;&amp;lcy;&amp;yacy; - &amp;ocy;&amp;bcy;&amp;mcy;&amp;iecy;&amp;ncy;&amp;icy;&amp;vcy;&amp;acy;&amp;iecy;&amp;mcy;&amp;scy;&amp;yacy; &amp;fcy;&amp;acy;&amp;jcy;&amp;lcy;&amp;acy;&amp;m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214950"/>
            <a:ext cx="2184453" cy="144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54300"/>
            <a:ext cx="9205243" cy="6912300"/>
          </a:xfrm>
          <a:prstGeom prst="rect">
            <a:avLst/>
          </a:prstGeom>
        </p:spPr>
      </p:pic>
      <p:sp>
        <p:nvSpPr>
          <p:cNvPr id="15" name="Лента лицом вверх 14"/>
          <p:cNvSpPr/>
          <p:nvPr/>
        </p:nvSpPr>
        <p:spPr>
          <a:xfrm>
            <a:off x="1214414" y="428604"/>
            <a:ext cx="6858048" cy="1737049"/>
          </a:xfrm>
          <a:prstGeom prst="ribbon2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844" y="457200"/>
            <a:ext cx="9001156" cy="16144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ВЗАИМОДЕЙСТВИЕ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 СОЦИУМОМ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500562" y="1928802"/>
            <a:ext cx="142876" cy="368490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572000" y="3000372"/>
            <a:ext cx="169545" cy="13462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143248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786314" y="2571744"/>
            <a:ext cx="1816735" cy="85725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УЧАСТИЕ</a:t>
            </a:r>
            <a:r>
              <a:rPr kumimoji="0" lang="ru-RU" sz="11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В  ГОРОДСКИХ И РЕСПУБЛИКАНСКИХ КОНКУРСАС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00298" y="2786058"/>
            <a:ext cx="1816735" cy="85725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УЧАСТИЕ</a:t>
            </a:r>
            <a:r>
              <a:rPr kumimoji="0" lang="ru-RU" sz="11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В ГОРОДСКИХ ФЕСТИВАЛЯХ И СПАРТАКИАДЕ 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4744" y="5643578"/>
            <a:ext cx="1816735" cy="716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ПОСЕЩЕНИЕ</a:t>
            </a:r>
            <a:r>
              <a:rPr kumimoji="0" lang="ru-RU" sz="11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ТЕАТРОВ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643438" y="4572008"/>
            <a:ext cx="169545" cy="13462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57752" y="4214818"/>
            <a:ext cx="1816735" cy="716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ПОСЕЩЕНИЕ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БИБЛИОТЕК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214818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500298" y="4000504"/>
            <a:ext cx="1816735" cy="7169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ПОСЕЩЕНИЕ</a:t>
            </a:r>
            <a:r>
              <a:rPr kumimoji="0" lang="ru-RU" sz="11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ТЕАТРАЛЬНЫХ СТУДИЙ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работы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7158" y="1357299"/>
            <a:ext cx="835824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– консультации (о способах развития способностей и преодоления проблем конкретного ребенка)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Выставки (фото выставки, выставка детских работ, выставка рисунков)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творческие вечера (родители привлекаются для постановки спектаклей, для участия в конкурсах чтецов «Расскажем стихотворение вместе»)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 мастерские (именно здесь родители и педагоги делятся опытом, совместно подготавливают материал для досугов детей)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спектакли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театральные праздники (по инициативе родителей)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 открытых дверей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литературные вечера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85720" y="5357826"/>
            <a:ext cx="86439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Помимо всего выше перечисленного, родители привлекаются к изготовлению костюмов, декораций, атрибутов, афиш, помогают в выборе </a:t>
            </a:r>
          </a:p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пьес для инсценировок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001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Проявят интерес и  желание к театральному искусству.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Овладеют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навыками выразительной речи, правилами   поведения,      этикета общения со сверстниками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взрослыми.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Овладеют исполнительскими умениями в создании художественного образа, интонационной выразительности речи.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Смогут передавать различные чувства, используя мимику, жесты, интонацию.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смогут исполнять и передавать образы сказочных персонажей.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Приобретут уверенность в себе.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 представления об окружающей действительности, обогатят и активизируют  словарь, разовьют память, мышление, воображение.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51520" y="0"/>
            <a:ext cx="8568952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УЧЕБНО-МЕТОДИЧЕСКОЕ ОБЕСПЕЧЕНИЕ </a:t>
            </a: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материалы по театрализованной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</a:t>
            </a:r>
            <a:r>
              <a:rPr kumimoji="0" lang="ru-RU" sz="2800" b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художественная 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r>
              <a:rPr kumimoji="0" lang="ru-RU" sz="2800" b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Сценарии досугов и праздников;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Картотека театрализованных игр;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Фонотека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программных произведений;</a:t>
            </a:r>
            <a:endParaRPr kumimoji="0" lang="ru-RU" sz="28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Различные виды театров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Планируется </a:t>
            </a: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библиотеки познавательной литературы по знакомству детей с миром театра и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изоискусству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Повысить эффективность работы по приобщению старших дошкольников к книге через взаимодействие всех участников образовательного процесса: педагогов, работников библиотеки, детей, родителей).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Театрализованная деятельность-это…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…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не просто игра!</a:t>
            </a: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46082" name="Picture 2" descr="F:\ТЕМАТИЧЕСКИЙ КОНТРОЛЬ\театрализованная деятельность\для театрализованной деятельности контроль\ДУЗ 37 Фото - Театрализация\P7230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143248"/>
            <a:ext cx="5500726" cy="342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35743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4348" y="428604"/>
            <a:ext cx="7715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Одним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из приоритетных направлений работы ДОУ является   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43108" y="2928934"/>
            <a:ext cx="5500726" cy="127727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B043DB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B043D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786182" y="1928802"/>
            <a:ext cx="4857784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B043DB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b="1" dirty="0">
                <a:solidFill>
                  <a:srgbClr val="B043DB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>
              <a:buNone/>
            </a:pPr>
            <a:endParaRPr lang="ru-RU" sz="6000" dirty="0">
              <a:solidFill>
                <a:srgbClr val="00B050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6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71783927_teat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428604"/>
            <a:ext cx="3643337" cy="58755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АКТУАЛЬНОСТЬ ВЫБРАННОГО НАПРАВЛЕНИЯ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752" y="1142984"/>
            <a:ext cx="848509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условиях перехода на ФГОС ДО один из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принципов дошкольного образования,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отраженный в Стандарте:</a:t>
            </a:r>
          </a:p>
          <a:p>
            <a:pPr algn="just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Программы в формах, специфических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данной возрастной группы, прежде всего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игры, познавательной и исследовательской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в форме творческой активности,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обеспечивающей художественно-эстетическое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ребенка»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Театрализованная деятельность в детском 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 – это прекрасная возможность раскрытия творческого потенциала ребенка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 развития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ребенка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театре ребенок раскрывает все свои возможности, он чувствует себя не самим собой, а тем героем, которого играет. Поэтому у него пропадает стеснительность, скованность движений, исчезают все комплексы, которые у него есть.</a:t>
            </a:r>
          </a:p>
          <a:p>
            <a:pPr algn="just"/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98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571636"/>
          </a:xfrm>
        </p:spPr>
        <p:txBody>
          <a:bodyPr>
            <a:normAutofit fontScale="90000"/>
          </a:bodyPr>
          <a:lstStyle/>
          <a:p>
            <a:pPr lvl="0" indent="449263" algn="ctr" fontAlgn="base">
              <a:spcAft>
                <a:spcPct val="0"/>
              </a:spcAft>
            </a:pPr>
            <a:r>
              <a:rPr lang="ru-RU" b="1" cap="none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700" b="1" cap="none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br>
              <a:rPr lang="ru-RU" sz="2700" b="1" cap="none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cap="none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Всестороннее развитие личности ребенка через театрализованную </a:t>
            </a: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b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Используя театрализованную деятельность в системе обучения детей в ДОУ, мы решаем комплекс взаимосвязанных задач во всех образовательных областях по </a:t>
            </a:r>
            <a:b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ДО:</a:t>
            </a:r>
            <a:r>
              <a:rPr lang="ru-RU" b="1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rgbClr val="C00000"/>
                </a:solidFill>
                <a:effectLst/>
                <a:latin typeface="Arial Black" pitchFamily="34" charset="0"/>
                <a:cs typeface="Times New Roman" pitchFamily="18" charset="0"/>
              </a:rPr>
              <a:t> </a:t>
            </a:r>
            <a:r>
              <a:rPr lang="ru-RU" sz="2800" cap="none" dirty="0" smtClean="0"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lang="ru-RU" sz="2800" cap="none" dirty="0" smtClean="0"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ru-RU" cap="none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7420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положительных взаимоотношений между детьми в процессе совместной деятельности;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воспитание культуры познания взрослых и детей (эмоциональные состояния, личностные качества, оценка поступков и пр.);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воспитание у ребенка уважения к себе, сознательного отношения к своей деятельности;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развитие эмоций;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воспитание этически ценных способов общения в соответствии с нормами и правилами жизни в обществе.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594457" cy="812676"/>
          </a:xfrm>
          <a:prstGeom prst="rect">
            <a:avLst/>
          </a:prstGeom>
          <a:noFill/>
        </p:spPr>
      </p:pic>
      <p:pic>
        <p:nvPicPr>
          <p:cNvPr id="4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594457" cy="812676"/>
          </a:xfrm>
          <a:prstGeom prst="rect">
            <a:avLst/>
          </a:prstGeom>
          <a:noFill/>
        </p:spPr>
      </p:pic>
      <p:pic>
        <p:nvPicPr>
          <p:cNvPr id="5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57694"/>
            <a:ext cx="594457" cy="642942"/>
          </a:xfrm>
          <a:prstGeom prst="rect">
            <a:avLst/>
          </a:prstGeom>
          <a:noFill/>
        </p:spPr>
      </p:pic>
      <p:pic>
        <p:nvPicPr>
          <p:cNvPr id="6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594457" cy="812676"/>
          </a:xfrm>
          <a:prstGeom prst="rect">
            <a:avLst/>
          </a:prstGeom>
          <a:noFill/>
        </p:spPr>
      </p:pic>
      <p:pic>
        <p:nvPicPr>
          <p:cNvPr id="7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857760"/>
            <a:ext cx="594457" cy="812676"/>
          </a:xfrm>
          <a:prstGeom prst="rect">
            <a:avLst/>
          </a:prstGeom>
          <a:noFill/>
        </p:spPr>
      </p:pic>
      <p:pic>
        <p:nvPicPr>
          <p:cNvPr id="8" name="Рисунок 7" descr="file_143989221143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8016" y="285728"/>
            <a:ext cx="2143140" cy="187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10327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овладение выразительными средствами общения: словесными (регулированием темпа, громкости, произнесения, интонации и др.) и невербальными (мимикой, пантомимикой, позами, жестами).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содействие развитию монологической и диалогической речи;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обогащение словаря: образных выражений, сравнений, эпитетов, синонимов, антонимов и пр.;</a:t>
            </a:r>
          </a:p>
          <a:p>
            <a:pPr>
              <a:buNone/>
            </a:pPr>
            <a:endParaRPr lang="ru-RU" dirty="0">
              <a:latin typeface="+mj-lt"/>
            </a:endParaRPr>
          </a:p>
          <a:p>
            <a:pPr>
              <a:buNone/>
            </a:pP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3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594457" cy="812676"/>
          </a:xfrm>
          <a:prstGeom prst="rect">
            <a:avLst/>
          </a:prstGeom>
          <a:noFill/>
        </p:spPr>
      </p:pic>
      <p:pic>
        <p:nvPicPr>
          <p:cNvPr id="4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929198"/>
            <a:ext cx="594457" cy="812676"/>
          </a:xfrm>
          <a:prstGeom prst="rect">
            <a:avLst/>
          </a:prstGeom>
          <a:noFill/>
        </p:spPr>
      </p:pic>
      <p:pic>
        <p:nvPicPr>
          <p:cNvPr id="5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594457" cy="812676"/>
          </a:xfrm>
          <a:prstGeom prst="rect">
            <a:avLst/>
          </a:prstGeom>
          <a:noFill/>
        </p:spPr>
      </p:pic>
      <p:pic>
        <p:nvPicPr>
          <p:cNvPr id="6" name="Рисунок 5" descr="108758642_large_uchimsja_chita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428604"/>
            <a:ext cx="2104762" cy="163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272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приобщение к высокохудожественной литературе, музыке. фольклору;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развитие воображения;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приобщение к совместной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дизайн-деятельности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моделированию элементов костюма, декораций, атрибутов;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создание выразительного художественного образа;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видах искусства;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реализация самостоятельной творческой деятельности детей.</a:t>
            </a:r>
          </a:p>
        </p:txBody>
      </p:sp>
      <p:pic>
        <p:nvPicPr>
          <p:cNvPr id="4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94457" cy="812676"/>
          </a:xfrm>
          <a:prstGeom prst="rect">
            <a:avLst/>
          </a:prstGeom>
          <a:noFill/>
        </p:spPr>
      </p:pic>
      <p:pic>
        <p:nvPicPr>
          <p:cNvPr id="5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594457" cy="864096"/>
          </a:xfrm>
          <a:prstGeom prst="rect">
            <a:avLst/>
          </a:prstGeom>
          <a:noFill/>
        </p:spPr>
      </p:pic>
      <p:pic>
        <p:nvPicPr>
          <p:cNvPr id="6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594457" cy="812676"/>
          </a:xfrm>
          <a:prstGeom prst="rect">
            <a:avLst/>
          </a:prstGeom>
          <a:noFill/>
        </p:spPr>
      </p:pic>
      <p:pic>
        <p:nvPicPr>
          <p:cNvPr id="7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594457" cy="812676"/>
          </a:xfrm>
          <a:prstGeom prst="rect">
            <a:avLst/>
          </a:prstGeom>
          <a:noFill/>
        </p:spPr>
      </p:pic>
      <p:pic>
        <p:nvPicPr>
          <p:cNvPr id="8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594457" cy="812676"/>
          </a:xfrm>
          <a:prstGeom prst="rect">
            <a:avLst/>
          </a:prstGeom>
          <a:noFill/>
        </p:spPr>
      </p:pic>
      <p:pic>
        <p:nvPicPr>
          <p:cNvPr id="9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594457" cy="812676"/>
          </a:xfrm>
          <a:prstGeom prst="rect">
            <a:avLst/>
          </a:prstGeom>
          <a:noFill/>
        </p:spPr>
      </p:pic>
      <p:pic>
        <p:nvPicPr>
          <p:cNvPr id="10" name="Рисунок 9" descr="лето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95823" y="1071546"/>
            <a:ext cx="2348177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42852"/>
            <a:ext cx="792961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согласование действий и сопровождающей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речи;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умение воплощать в творческом движении настроение, характер и процесс развития образа;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выразительность исполнения основных видов движений;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общей и мелкой моторики: координации движений, мелкой моторики руки, снятие мышечного напряжения, формирование правильной осанки.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594457" cy="812676"/>
          </a:xfrm>
          <a:prstGeom prst="rect">
            <a:avLst/>
          </a:prstGeom>
          <a:noFill/>
        </p:spPr>
      </p:pic>
      <p:pic>
        <p:nvPicPr>
          <p:cNvPr id="5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594457" cy="812676"/>
          </a:xfrm>
          <a:prstGeom prst="rect">
            <a:avLst/>
          </a:prstGeom>
          <a:noFill/>
        </p:spPr>
      </p:pic>
      <p:pic>
        <p:nvPicPr>
          <p:cNvPr id="6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594457" cy="812676"/>
          </a:xfrm>
          <a:prstGeom prst="rect">
            <a:avLst/>
          </a:prstGeom>
          <a:noFill/>
        </p:spPr>
      </p:pic>
      <p:pic>
        <p:nvPicPr>
          <p:cNvPr id="7" name="Picture 2" descr="j04240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594457" cy="81267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4572008"/>
            <a:ext cx="3071834" cy="2143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3834</TotalTime>
  <Words>955</Words>
  <Application>Microsoft Office PowerPoint</Application>
  <PresentationFormat>Экран (4:3)</PresentationFormat>
  <Paragraphs>172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Слайд 2</vt:lpstr>
      <vt:lpstr>Слайд 3</vt:lpstr>
      <vt:lpstr>АКТУАЛЬНОСТЬ ВЫБРАННОГО НАПРАВЛЕНИЯ </vt:lpstr>
      <vt:lpstr>         ЦЕЛЬ:  Всестороннее развитие личности ребенка через театрализованную деятельность    Используя театрализованную деятельность в системе обучения детей в ДОУ, мы решаем комплекс взаимосвязанных задач во всех образовательных областях по  ФГОС ДО:    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В содержание работы ВОСПИТАТЕЛЯ  входят следующие   направления:   изучение воспитателями методических источников и педагогической периодики; организация работы творческой группы педагогов по художественно – эстетическому развитию; проведение семинаров-практикумов, педсоветов по этой тематике; организация работы по разработке перспективного планирования, разработке и реализации образовательных проектов, вовлечению родителей в проведение совместных мероприятий; изучение, обобщение, распространение и внедрение передового педагогического опыта создание развивающей предметно – пространственной среды   </vt:lpstr>
      <vt:lpstr>Слайд 13</vt:lpstr>
      <vt:lpstr>Пальчиковый    театр </vt:lpstr>
      <vt:lpstr>Театр НА фланелеграфЕ</vt:lpstr>
      <vt:lpstr>Конусный, настольный театр</vt:lpstr>
      <vt:lpstr>Слайд 17</vt:lpstr>
      <vt:lpstr>Варежковый Театр и  театр на перчатке</vt:lpstr>
      <vt:lpstr>Театр кукол Би-ба-бо</vt:lpstr>
      <vt:lpstr>Игра-драматизация Самый «разговорный» вид театрализованной деятельности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Содержание работы с детьми по театрализованной деятельности  включает в себя:  </vt:lpstr>
      <vt:lpstr>КЛАССИФИКАЦИЯ  ТЕАТРАЛИЗОВАННЫХ  ИГР</vt:lpstr>
      <vt:lpstr>Роль педагога в организации и проведении театрализованных игр:</vt:lpstr>
      <vt:lpstr>ВЗАИМОДЕЙСТВИЕ  С СОЦИУМОМ</vt:lpstr>
      <vt:lpstr>Формы работы с родителями</vt:lpstr>
      <vt:lpstr>Слайд 27</vt:lpstr>
      <vt:lpstr>Слайд 28</vt:lpstr>
      <vt:lpstr>Театрализованная деятельность-это…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tcsc</dc:creator>
  <cp:lastModifiedBy>Admin</cp:lastModifiedBy>
  <cp:revision>327</cp:revision>
  <dcterms:created xsi:type="dcterms:W3CDTF">2014-10-01T16:33:10Z</dcterms:created>
  <dcterms:modified xsi:type="dcterms:W3CDTF">2016-11-08T17:27:55Z</dcterms:modified>
</cp:coreProperties>
</file>